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57" r:id="rId6"/>
    <p:sldId id="258" r:id="rId7"/>
    <p:sldId id="266" r:id="rId8"/>
    <p:sldId id="264" r:id="rId9"/>
    <p:sldId id="259" r:id="rId10"/>
    <p:sldId id="265" r:id="rId11"/>
    <p:sldId id="260" r:id="rId12"/>
    <p:sldId id="268" r:id="rId13"/>
    <p:sldId id="262" r:id="rId14"/>
    <p:sldId id="263" r:id="rId15"/>
    <p:sldId id="269" r:id="rId16"/>
    <p:sldId id="270" r:id="rId17"/>
    <p:sldId id="261" r:id="rId1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337A"/>
    <a:srgbClr val="DAE8F6"/>
    <a:srgbClr val="A3C6E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9" autoAdjust="0"/>
    <p:restoredTop sz="92998" autoAdjust="0"/>
  </p:normalViewPr>
  <p:slideViewPr>
    <p:cSldViewPr snapToGrid="0">
      <p:cViewPr varScale="1">
        <p:scale>
          <a:sx n="99" d="100"/>
          <a:sy n="99" d="100"/>
        </p:scale>
        <p:origin x="74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0A2A4-B6E7-445E-8FA6-73D76FA766EF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FFFCB4-E404-45E6-BAB4-0DB7233003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1573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FFFCB4-E404-45E6-BAB4-0DB72330031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670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A485B4-F89E-3871-6332-8916C58812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DD06CB0-F045-4C63-5200-1E4B9FCC8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8AD0CE-1F17-E72B-C31C-75F95E00C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CB26A8A-CB1E-7070-C33B-5B1EFA89D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11647A-74BF-8B3A-0A02-D536E5B93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8905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6E2891-20DC-C051-C374-00DEDAC52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36B31A-2105-511D-D6B3-888DC5821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902B969-5261-F3B0-5D92-B0ED88953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D6902FC-AB19-DDE2-D260-3505657E4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31E17C-D559-F512-80DD-EA6D8E37C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9" name="Bilde 8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4AD440D2-A88C-4587-FAB6-4CF7E0E66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576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522B63-BA76-A4C5-936D-6FA7A3552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47E17C7-234A-5CF9-6829-9601175D6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9E3F024-7B88-A51E-45DF-9B960501B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8BDFE1B-F6DB-BC69-64D7-9C38C81BB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7614A6E-1E05-D360-A085-16D11039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Bilde 6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FEC2EBBB-5DCB-F9B7-9F61-2BAD647EF4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19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7DCCA8-2C73-A3FF-CE59-C540349D3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697468-2744-21F4-EB29-48EC8F344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9C11B08-FBC2-86DC-53F2-3ED7C141E4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189DC4D-5929-3A7C-EDF6-6540184D4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4AF71E6-ED8E-1CB7-FEAC-3ED27789E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42DFD77-48BD-89A5-6422-7661A9D46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Bilde 7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5C78B8D4-5777-B470-7615-EF0C624C8C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52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5CA87A-ACE1-274B-593C-B663310F7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8CD35C3-ED2F-857C-07EF-E6FDFC689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FCBA0EF-9024-8A0F-F62F-4D60C586BA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B7797C9-3366-2A1C-C33A-699E0BB2AE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BEDFC7D-F9FA-0DC4-9A61-3D5C825BB3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17B2DAF-E649-EBF3-728C-0BCB30198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A6A1CE8-8666-ED05-BD14-4F6F0F669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0E5B8C8-54AA-E80D-E61B-1BBFB7E74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10" name="Bilde 9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25ACBAF4-D9B5-0FF5-929F-E44C754016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65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0BEC3C-173C-8C73-8B5B-6960F398E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E6F3862-05D9-AD3A-C990-CE2636215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9EE50F1-2470-1742-8F74-FBA4B7F52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4E8792B-EA8A-750D-097B-171FCDF08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6" name="Bilde 5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A636D803-608E-6EDB-AC17-173196A33B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65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7490BF0-A226-94F9-4A76-9E8CB48FE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F947FBD-1635-F750-98DB-6D88CDC04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CC91C7E-921D-7528-0A87-51CAEF5D3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5" name="Bilde 4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13C3DD2D-DBFE-7686-A78A-710316C4EF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9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D9A691-67E4-2F2C-9D3C-5E85BFEC4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213A94-8BD8-9CF9-FC4B-322A663D8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617FE6C-E241-0241-099B-D924DB1D7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E1A54D4-32F9-163D-CAC6-129EBF7D5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C28462E-BE35-BFF3-8547-5B3342FCA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5E91C1F-1F23-838D-21F5-6EED72FDE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Bilde 7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86F2280A-5C02-D442-4B7E-18724C7DE3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01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82FF7-93D2-4B84-9AE2-B5AFF2E82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8F63E34-1DA3-BC83-1E09-E0111D60E2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1B0F634-AFC7-D5F0-127D-B6C482A73D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C77ECF4-0096-F115-99F5-192220167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7C5651D-34CB-01B2-BA26-8106B65AA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9A635F-2C68-92F4-2DD5-243631713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Bilde 7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E1874156-9BF0-6F9E-FED1-B730B1CFAB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01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FAAD3A-FBB1-5A5B-33D4-3FCB517D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EB0CCEC-4488-E267-A8A2-536824EE84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5D09CAC-0139-4B42-E086-53A94A4D2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7FC9F3D-2C36-617D-8B40-9105A6F50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304D04B-C0BC-37FC-B1E9-75106D2C8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Bilde 6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0A69F568-19E1-5107-2370-8658D7415B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944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6288423-A3D5-8DA9-26A5-45D115590B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8DDC4F8-8EAB-5400-4DFA-2E396BDEE2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D901F04-B994-DE22-D128-7D757AD9E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C203F2E-FB53-57DC-9721-96197EA4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A52DE5-3D9A-F88E-820D-B17EA52B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Bilde 6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5E728862-703B-FDE0-7D9A-0C298C3833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5804263"/>
            <a:ext cx="2495550" cy="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328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6436AC1-EFB5-2C46-28A0-8B6958A3C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9883657-3E45-BA9C-2B12-8640960BB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B6A6A2-91EF-059A-A286-5B2424C9D7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7ADA64-3B66-45C6-A672-3F7EA2ED3884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818DA1A-BC31-8A36-57EA-900AF5B261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FD7CD87-41F4-91D8-B7B5-275ECCC475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6D750A-61AA-4965-ABFE-B5FA55CC5B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6897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4337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tidligoppdagelse.no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bartekampen.no/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F5235DD6-FD72-1E17-4E67-F8DED719BC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1524000" y="4141534"/>
            <a:ext cx="9144000" cy="16557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2000" b="1" dirty="0">
                <a:solidFill>
                  <a:srgbClr val="24337A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Vår visjon: </a:t>
            </a:r>
          </a:p>
          <a:p>
            <a:pPr marL="0" indent="0" algn="ctr">
              <a:buNone/>
            </a:pPr>
            <a:r>
              <a:rPr lang="nb-NO" sz="2000" dirty="0">
                <a:solidFill>
                  <a:srgbClr val="24337A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Ingen mann skal i fremtiden lide eller dø av prostatakreft</a:t>
            </a:r>
          </a:p>
          <a:p>
            <a:pPr marL="0" indent="0" algn="ctr">
              <a:buNone/>
            </a:pPr>
            <a:endParaRPr lang="nb-NO" sz="2000" dirty="0">
              <a:solidFill>
                <a:srgbClr val="24337A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marL="0" indent="0" algn="ctr">
              <a:buNone/>
            </a:pPr>
            <a:r>
              <a:rPr lang="nb-NO" sz="2000" dirty="0">
                <a:solidFill>
                  <a:srgbClr val="24337A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Prostatakreftforeningen er en foreningen for alle som har eller har hatt prostatakreft, og deres nærpersoner.</a:t>
            </a:r>
          </a:p>
          <a:p>
            <a:pPr marL="0" indent="0" algn="ctr">
              <a:buNone/>
            </a:pPr>
            <a:endParaRPr lang="nb-NO" sz="2000" dirty="0">
              <a:solidFill>
                <a:srgbClr val="24337A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pic>
        <p:nvPicPr>
          <p:cNvPr id="5" name="Bilde 4" descr="Et bilde som inneholder Grafikk, Font, skjermbilde, grafisk design&#10;&#10;KI-generert innhold kan være feil.">
            <a:extLst>
              <a:ext uri="{FF2B5EF4-FFF2-40B4-BE49-F238E27FC236}">
                <a16:creationId xmlns:a16="http://schemas.microsoft.com/office/drawing/2014/main" id="{105AFA97-2045-AB9D-6637-0C0B3C7FC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853" y="1936322"/>
            <a:ext cx="6708294" cy="210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49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452DE6-9CBF-456A-209E-AAF86083A5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D56120-69F3-40AC-62BC-A191ABC27BC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Overordnet mål: </a:t>
            </a:r>
          </a:p>
          <a:p>
            <a:pPr marL="0" indent="0">
              <a:buNone/>
            </a:pPr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Prostatakreftforeningen (PROFO) med sine lokallag skal være den viktigste talsmann og forkjemper for alle som er berørt av prostatakreft, herunder pasienter, partnere og familie/etterkommere. Det er et mål at alle som er berørt av prostatakreft skal være medlem av PROFO. </a:t>
            </a:r>
          </a:p>
          <a:p>
            <a:pPr marL="457200" indent="-457200">
              <a:buAutoNum type="arabicPeriod"/>
            </a:pPr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PROFO skal arbeide for at menn med prostatakreft og deres partnere skal oppleve god livskvalitet før, under og etter behandling</a:t>
            </a:r>
          </a:p>
          <a:p>
            <a:pPr marL="457200" indent="-457200">
              <a:buAutoNum type="arabicPeriod"/>
            </a:pPr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PROFO skal arbeide for tidlig oppdagelse og utredning gjennom PSA testing og screening</a:t>
            </a:r>
          </a:p>
          <a:p>
            <a:pPr marL="457200" indent="-457200">
              <a:buAutoNum type="arabicPeriod"/>
            </a:pPr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PROFO skal arbeide for kvalitet i kreftbehandlingen</a:t>
            </a:r>
          </a:p>
          <a:p>
            <a:pPr marL="457200" lvl="1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234389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BF7619-F273-334E-B523-3EAB52C409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Prostatakreft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3E0898-7D80-2C8D-8526-0F3335FE94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Kreftregisteret ved FHI:</a:t>
            </a:r>
          </a:p>
          <a:p>
            <a:pPr marL="0" indent="0">
              <a:buNone/>
            </a:pPr>
            <a:endParaRPr lang="nb-NO" sz="2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lvl="1"/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I 2024 ble det oppdaget </a:t>
            </a:r>
            <a:r>
              <a:rPr lang="nb-NO" sz="20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5207 nye tilfeller </a:t>
            </a:r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av prostatakreft</a:t>
            </a:r>
          </a:p>
          <a:p>
            <a:endParaRPr lang="nb-NO" sz="2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lvl="1"/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Totalt antall personer med prostatakreft 31.12.2024 = </a:t>
            </a:r>
            <a:r>
              <a:rPr lang="nb-NO" sz="20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65 858</a:t>
            </a:r>
          </a:p>
          <a:p>
            <a:endParaRPr lang="nb-NO" sz="2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lvl="1"/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Antall døde i 2024 = </a:t>
            </a:r>
            <a:r>
              <a:rPr lang="nb-NO" sz="20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832</a:t>
            </a:r>
          </a:p>
          <a:p>
            <a:pPr lvl="1"/>
            <a:endParaRPr lang="nb-NO" sz="2000" dirty="0"/>
          </a:p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Det er omtrent 3000 menn som lever med prostatakreft med spredning</a:t>
            </a:r>
          </a:p>
          <a:p>
            <a:pPr lvl="1"/>
            <a:endParaRPr lang="nb-NO" sz="2000" dirty="0"/>
          </a:p>
          <a:p>
            <a:pPr lvl="1"/>
            <a:endParaRPr lang="nb-NO" sz="2000" dirty="0"/>
          </a:p>
          <a:p>
            <a:pPr lvl="1"/>
            <a:endParaRPr lang="nb-NO" sz="20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042751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042A1C-B3D4-130B-A209-1FC224AEB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BE753D-A3A9-B11C-98DF-25C743945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Politisk arbeid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9AAD0ED-D2A7-8351-10E9-28FD859C1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Våre fire fokusområder: </a:t>
            </a:r>
          </a:p>
          <a:p>
            <a:pPr marL="0" indent="0">
              <a:buNone/>
            </a:pPr>
            <a:endParaRPr lang="nb-NO" sz="2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lvl="1"/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Tidlig oppdagelse og utredning</a:t>
            </a:r>
          </a:p>
          <a:p>
            <a:pPr lvl="1"/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Kvalitet i behandling</a:t>
            </a:r>
          </a:p>
          <a:p>
            <a:pPr lvl="1"/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Utprøvende behandling</a:t>
            </a:r>
          </a:p>
          <a:p>
            <a:pPr lvl="1"/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Livskvalitet</a:t>
            </a:r>
          </a:p>
          <a:p>
            <a:pPr lvl="1"/>
            <a:endParaRPr lang="nb-NO" sz="20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marL="0" indent="0">
              <a:buNone/>
            </a:pPr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Arbeidet med å få innført et nasjonalt screeningprogram har øverste prioritet</a:t>
            </a:r>
          </a:p>
        </p:txBody>
      </p:sp>
    </p:spTree>
    <p:extLst>
      <p:ext uri="{BB962C8B-B14F-4D97-AF65-F5344CB8AC3E}">
        <p14:creationId xmlns:p14="http://schemas.microsoft.com/office/powerpoint/2010/main" val="4037857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1F4F66-E8E7-6DF4-EC06-5ABF474BDA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Politisk arbeid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3F0025D-E74C-B6E9-31AC-424266B783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839788" y="1471613"/>
            <a:ext cx="5157787" cy="823912"/>
          </a:xfrm>
        </p:spPr>
        <p:txBody>
          <a:bodyPr/>
          <a:lstStyle/>
          <a:p>
            <a:r>
              <a:rPr lang="nb-NO" dirty="0"/>
              <a:t>Interessepolitikk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247EEA-3685-802E-2142-D985DC20D4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839788" y="2352675"/>
            <a:ext cx="5157787" cy="3684588"/>
          </a:xfrm>
        </p:spPr>
        <p:txBody>
          <a:bodyPr/>
          <a:lstStyle/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Bedre prehabilitering</a:t>
            </a:r>
          </a:p>
          <a:p>
            <a:endParaRPr lang="nb-NO" sz="2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Bedre behandling</a:t>
            </a:r>
          </a:p>
          <a:p>
            <a:endParaRPr lang="nb-NO" sz="2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Bedre habilitering</a:t>
            </a:r>
          </a:p>
          <a:p>
            <a:endParaRPr lang="nb-NO" sz="2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Bedre rehabilitering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C79200B-684F-3E0F-F14D-C208BD39EE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"/>
          </p:nvPr>
        </p:nvSpPr>
        <p:spPr>
          <a:xfrm>
            <a:off x="6169024" y="1471613"/>
            <a:ext cx="5183188" cy="823912"/>
          </a:xfrm>
        </p:spPr>
        <p:txBody>
          <a:bodyPr/>
          <a:lstStyle/>
          <a:p>
            <a:r>
              <a:rPr lang="nb-NO" dirty="0"/>
              <a:t>Vi arbeider for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D94A4B7-B137-965D-B87D-D06B2F117B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4"/>
          </p:nvPr>
        </p:nvSpPr>
        <p:spPr>
          <a:xfrm>
            <a:off x="6169024" y="2352675"/>
            <a:ext cx="5183188" cy="3684588"/>
          </a:xfrm>
        </p:spPr>
        <p:txBody>
          <a:bodyPr>
            <a:normAutofit/>
          </a:bodyPr>
          <a:lstStyle/>
          <a:p>
            <a:r>
              <a:rPr lang="nb-NO" sz="2400" dirty="0"/>
              <a:t>Å fjerne tabu rundt testing og diagnose</a:t>
            </a:r>
          </a:p>
          <a:p>
            <a:endParaRPr lang="nb-NO" sz="2400" dirty="0"/>
          </a:p>
          <a:p>
            <a:r>
              <a:rPr lang="nb-NO" sz="2400" dirty="0"/>
              <a:t>Mer utforskning av nye behandlingsformer</a:t>
            </a:r>
          </a:p>
          <a:p>
            <a:endParaRPr lang="nb-NO" sz="2400" dirty="0"/>
          </a:p>
          <a:p>
            <a:r>
              <a:rPr lang="nb-NO" sz="2400" dirty="0"/>
              <a:t>Raskere  implementering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680702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5B4B3B-558A-530E-7FAB-A3299FE25A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Tidlig oppdagelse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74FEF0-9255-2DFD-B12B-EEA63137FD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nb-NO" sz="2400" dirty="0">
                <a:solidFill>
                  <a:srgbClr val="24337A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Tidligoppdagelse.no</a:t>
            </a:r>
            <a:endParaRPr lang="nb-NO" sz="2400" dirty="0">
              <a:solidFill>
                <a:srgbClr val="24337A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r>
              <a:rPr lang="nb-NO" sz="24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2017</a:t>
            </a:r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: Tidlig oppdagelse ble vår høyst prioriterte politiske sak</a:t>
            </a:r>
          </a:p>
          <a:p>
            <a:r>
              <a:rPr lang="nb-NO" sz="24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2021</a:t>
            </a:r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: Kontinuerlige møter med norske og nordiske helseorganisasjoner</a:t>
            </a:r>
          </a:p>
          <a:p>
            <a:r>
              <a:rPr lang="nb-NO" sz="24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2022</a:t>
            </a:r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: Lanserte og har siden gjennomført den nasjonale kampanjen Bartekampen til inntekt for et norsk screeningprogram for prostatakreft</a:t>
            </a:r>
          </a:p>
          <a:p>
            <a:endParaRPr lang="nb-NO" sz="2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791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DFE254-E585-D640-8E74-085C3A219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F4B692-B4D2-993B-B5D3-1FCAA51BF1F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Tidlig oppdagelse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4ACB8FB-AC5C-D3ED-F8DC-7CEA4740D7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2025: </a:t>
            </a:r>
          </a:p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Helseminister Jan Christian Vestre presenterte i februar planer om å starte et nasjonalt screeningprogram for prostatakreft</a:t>
            </a:r>
          </a:p>
          <a:p>
            <a:pPr lvl="1"/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Screening av 400 000 norske menn hvert år</a:t>
            </a:r>
          </a:p>
          <a:p>
            <a:r>
              <a:rPr lang="nb-NO" sz="2400" dirty="0" err="1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Ahus</a:t>
            </a:r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er nå i oppstarten av et pilotprosjekt for screening av prostatakreft blant menn i alderen 50 - 55</a:t>
            </a:r>
          </a:p>
          <a:p>
            <a:endParaRPr lang="nb-NO" sz="2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580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A8E458-CBB8-12E9-70C0-892B4403A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Om organisasjonen</a:t>
            </a:r>
          </a:p>
        </p:txBody>
      </p:sp>
      <p:pic>
        <p:nvPicPr>
          <p:cNvPr id="7" name="Bilde 6" descr="Et bilde som inneholder skjermbilde, tekst, Font&#10;&#10;KI-generert innhold kan være feil.">
            <a:extLst>
              <a:ext uri="{FF2B5EF4-FFF2-40B4-BE49-F238E27FC236}">
                <a16:creationId xmlns:a16="http://schemas.microsoft.com/office/drawing/2014/main" id="{1CC292CC-7670-93C3-EEF6-E05D30A94E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909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3E9D93-C563-D06F-C52B-76DCB9561B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organisasjonen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929442-FD4B-6BCE-38B2-053DDEDC80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Over 3 800 medlemmer</a:t>
            </a:r>
          </a:p>
          <a:p>
            <a:endParaRPr lang="nb-NO" sz="2400" dirty="0"/>
          </a:p>
          <a:p>
            <a:r>
              <a:rPr lang="nb-NO" sz="2400" dirty="0"/>
              <a:t>Foreningen har 24 aktive lokallag spredt rundt i hele landet.</a:t>
            </a:r>
          </a:p>
          <a:p>
            <a:r>
              <a:rPr lang="nb-NO" sz="2400" dirty="0"/>
              <a:t>Lokallagene driver med viktig medlemsaktivitet og likepersonarbeid. </a:t>
            </a:r>
          </a:p>
          <a:p>
            <a:endParaRPr lang="nb-NO" dirty="0"/>
          </a:p>
          <a:p>
            <a:r>
              <a:rPr lang="nb-NO" sz="2400" i="1" dirty="0"/>
              <a:t>Prostatakreft.no/om-oss/lokallag/</a:t>
            </a:r>
          </a:p>
        </p:txBody>
      </p:sp>
    </p:spTree>
    <p:extLst>
      <p:ext uri="{BB962C8B-B14F-4D97-AF65-F5344CB8AC3E}">
        <p14:creationId xmlns:p14="http://schemas.microsoft.com/office/powerpoint/2010/main" val="3494204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ECE021-3074-3291-3883-A0C88E97397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Kommunikasjon</a:t>
            </a:r>
          </a:p>
        </p:txBody>
      </p:sp>
      <p:pic>
        <p:nvPicPr>
          <p:cNvPr id="8" name="Bilde 7" descr="Et bilde som inneholder tekst, klær, møbler, bord&#10;&#10;KI-generert innhold kan være feil.">
            <a:extLst>
              <a:ext uri="{FF2B5EF4-FFF2-40B4-BE49-F238E27FC236}">
                <a16:creationId xmlns:a16="http://schemas.microsoft.com/office/drawing/2014/main" id="{25222EEA-10BB-E285-899A-55E558B325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351" y="494437"/>
            <a:ext cx="2794449" cy="2790749"/>
          </a:xfrm>
          <a:prstGeom prst="rect">
            <a:avLst/>
          </a:prstGeom>
        </p:spPr>
      </p:pic>
      <p:pic>
        <p:nvPicPr>
          <p:cNvPr id="10" name="Bilde 9" descr="Et bilde som inneholder Menneskeansikt, smil, klær, person&#10;&#10;KI-generert innhold kan være feil.">
            <a:extLst>
              <a:ext uri="{FF2B5EF4-FFF2-40B4-BE49-F238E27FC236}">
                <a16:creationId xmlns:a16="http://schemas.microsoft.com/office/drawing/2014/main" id="{537E7E05-F4F4-A93D-3303-08B3C38EC7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83" y="1276348"/>
            <a:ext cx="3241920" cy="4599474"/>
          </a:xfrm>
          <a:prstGeom prst="rect">
            <a:avLst/>
          </a:prstGeom>
        </p:spPr>
      </p:pic>
      <p:pic>
        <p:nvPicPr>
          <p:cNvPr id="6" name="Bilde 5" descr="Et bilde som inneholder tekst, Hjerne, design&#10;&#10;KI-generert innhold kan være feil.">
            <a:extLst>
              <a:ext uri="{FF2B5EF4-FFF2-40B4-BE49-F238E27FC236}">
                <a16:creationId xmlns:a16="http://schemas.microsoft.com/office/drawing/2014/main" id="{A6035E34-98AF-BF1A-CB9A-99049DC9BB9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686" y="1269805"/>
            <a:ext cx="3328628" cy="4606017"/>
          </a:xfrm>
          <a:prstGeom prst="rect">
            <a:avLst/>
          </a:prstGeom>
        </p:spPr>
      </p:pic>
      <p:pic>
        <p:nvPicPr>
          <p:cNvPr id="19" name="Bilde 18" descr="Et bilde som inneholder tekst, Font, skjermbilde, tan&#10;&#10;KI-generert innhold kan være feil.">
            <a:extLst>
              <a:ext uri="{FF2B5EF4-FFF2-40B4-BE49-F238E27FC236}">
                <a16:creationId xmlns:a16="http://schemas.microsoft.com/office/drawing/2014/main" id="{4C6692E8-F274-5DCC-00DE-3B31E10F3E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351" y="3572814"/>
            <a:ext cx="2794449" cy="279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06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01AE80-A788-12C8-40D8-BF6115EDE9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solidFill>
            <a:srgbClr val="DAE8F6"/>
          </a:solidFill>
        </p:spPr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Bartekampen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FD3814B6-4FEE-3812-72B5-A9D23B6CC8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713232" y="1889633"/>
            <a:ext cx="5486400" cy="4351338"/>
          </a:xfrm>
        </p:spPr>
        <p:txBody>
          <a:bodyPr>
            <a:normAutofit/>
          </a:bodyPr>
          <a:lstStyle/>
          <a:p>
            <a:r>
              <a:rPr lang="nb-NO" sz="2000" dirty="0">
                <a:solidFill>
                  <a:srgbClr val="24337A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Bartekampen.no</a:t>
            </a:r>
            <a:endParaRPr lang="nb-NO" sz="2000" dirty="0">
              <a:solidFill>
                <a:srgbClr val="24337A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Basert på den svenske «</a:t>
            </a:r>
            <a:r>
              <a:rPr lang="nb-NO" sz="2000" dirty="0" err="1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Mustaschkampen</a:t>
            </a:r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»</a:t>
            </a:r>
          </a:p>
          <a:p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Samlet inn 3 200 000 kr i 2024</a:t>
            </a:r>
          </a:p>
          <a:p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Midlene gikk blant annet til forskning på prostatakreftscreening ved </a:t>
            </a:r>
            <a:r>
              <a:rPr lang="nb-NO" sz="2000" dirty="0" err="1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Ahus</a:t>
            </a:r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.</a:t>
            </a:r>
          </a:p>
          <a:p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Blander humor og alvor</a:t>
            </a:r>
          </a:p>
          <a:p>
            <a:r>
              <a:rPr lang="nb-NO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Engasjerer menn til å ta ansvar for egen helse</a:t>
            </a:r>
          </a:p>
          <a:p>
            <a:endParaRPr lang="nb-NO" sz="2000" dirty="0"/>
          </a:p>
        </p:txBody>
      </p:sp>
      <p:pic>
        <p:nvPicPr>
          <p:cNvPr id="13" name="Bilde 12" descr="Et bilde som inneholder tekst, klær, mann, Menneskeansikt&#10;&#10;KI-generert innhold kan være feil.">
            <a:extLst>
              <a:ext uri="{FF2B5EF4-FFF2-40B4-BE49-F238E27FC236}">
                <a16:creationId xmlns:a16="http://schemas.microsoft.com/office/drawing/2014/main" id="{2BD5C06E-FE76-09BE-46DC-97EB1290BC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07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88A511-BFAC-922E-F161-45E588086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lokallaget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6D887E-5CEA-F5A2-F38A-6A14CB328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7346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83E632-88D2-F482-F9B6-F5422712A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lokallaget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F4A625-A39F-28D1-2952-7EEACDD2A2F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3CE4205-BE5B-C6DE-9BEC-888620C8A9A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715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D9D092-8185-FDB3-4626-0AEB45AB42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24337A"/>
                </a:solidFill>
              </a:rPr>
              <a:t>Meld deg inn i foreningen!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3EA71C-B5F3-0E23-8880-6C9EE35927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"/>
          </p:nvPr>
        </p:nvSpPr>
        <p:spPr>
          <a:xfrm>
            <a:off x="838200" y="2043264"/>
            <a:ext cx="5544312" cy="3393376"/>
          </a:xfrm>
        </p:spPr>
        <p:txBody>
          <a:bodyPr>
            <a:normAutofit lnSpcReduction="10000"/>
          </a:bodyPr>
          <a:lstStyle/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Vi gir en felles stemme til alle som er berørt av prostatakreft</a:t>
            </a:r>
          </a:p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Større medlemsmasse gir større politisk gjennomslagskraft</a:t>
            </a:r>
          </a:p>
          <a:p>
            <a:r>
              <a:rPr lang="nb-NO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Vi jobber for bedre behandling og oppfølging</a:t>
            </a:r>
          </a:p>
          <a:p>
            <a:r>
              <a:rPr lang="nb-NO" sz="2400" b="1" dirty="0"/>
              <a:t>Støtt en god sak!</a:t>
            </a:r>
          </a:p>
          <a:p>
            <a:pPr marL="0" indent="0">
              <a:buNone/>
            </a:pPr>
            <a:endParaRPr lang="nb-NO" sz="24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marL="0" indent="0">
              <a:buNone/>
            </a:pPr>
            <a:r>
              <a:rPr lang="nb-NO" sz="2000" b="1" dirty="0"/>
              <a:t>Vipps en gave til #89475</a:t>
            </a:r>
            <a:endParaRPr lang="nb-NO" sz="20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marL="0" indent="0">
              <a:buNone/>
            </a:pPr>
            <a:endParaRPr lang="nb-NO" sz="2400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4D749F83-055B-0E34-BDDD-2B7272FD1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3449" t="38168" r="43106" b="37969"/>
          <a:stretch/>
        </p:blipFill>
        <p:spPr>
          <a:xfrm>
            <a:off x="7877659" y="1849035"/>
            <a:ext cx="3165245" cy="315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77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OFO presentasjon Mal" id="{93932432-A8D4-4D0E-BCC4-ED5F4213CAC4}" vid="{54124358-4530-472B-A6B8-1F786BE163F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o xmlns="3f761358-dd04-49dc-8e84-e34b60c06d79" xsi:nil="true"/>
    <lcf76f155ced4ddcb4097134ff3c332f xmlns="3f761358-dd04-49dc-8e84-e34b60c06d79">
      <Terms xmlns="http://schemas.microsoft.com/office/infopath/2007/PartnerControls"/>
    </lcf76f155ced4ddcb4097134ff3c332f>
    <TaxCatchAll xmlns="fc0d1537-ca0a-474b-8a76-f844b4f7ed4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90A63BAD9C9234C96AAE2EFAE54B153" ma:contentTypeVersion="20" ma:contentTypeDescription="Opprett et nytt dokument." ma:contentTypeScope="" ma:versionID="4bf62505716fc10c9a90e1c17f041134">
  <xsd:schema xmlns:xsd="http://www.w3.org/2001/XMLSchema" xmlns:xs="http://www.w3.org/2001/XMLSchema" xmlns:p="http://schemas.microsoft.com/office/2006/metadata/properties" xmlns:ns2="3f761358-dd04-49dc-8e84-e34b60c06d79" xmlns:ns3="fc0d1537-ca0a-474b-8a76-f844b4f7ed40" targetNamespace="http://schemas.microsoft.com/office/2006/metadata/properties" ma:root="true" ma:fieldsID="4cdc57f4fce60549d5960fda7b70adca" ns2:_="" ns3:_="">
    <xsd:import namespace="3f761358-dd04-49dc-8e84-e34b60c06d79"/>
    <xsd:import namespace="fc0d1537-ca0a-474b-8a76-f844b4f7ed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Dato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761358-dd04-49dc-8e84-e34b60c06d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Dato" ma:index="14" nillable="true" ma:displayName="Dato" ma:format="Dropdown" ma:internalName="Dato">
      <xsd:simpleType>
        <xsd:restriction base="dms:Text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ildemerkelapper" ma:readOnly="false" ma:fieldId="{5cf76f15-5ced-4ddc-b409-7134ff3c332f}" ma:taxonomyMulti="true" ma:sspId="1adf60fc-9f1f-481b-9d7b-84fb6a5af3a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0d1537-ca0a-474b-8a76-f844b4f7ed4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c6c3807e-6aff-4937-8734-0be4d1ca3a73}" ma:internalName="TaxCatchAll" ma:showField="CatchAllData" ma:web="fc0d1537-ca0a-474b-8a76-f844b4f7ed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CD4F26-5931-432F-B305-F8E08720B7EF}">
  <ds:schemaRefs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fc0d1537-ca0a-474b-8a76-f844b4f7ed40"/>
    <ds:schemaRef ds:uri="3f761358-dd04-49dc-8e84-e34b60c06d79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D05401B-2A3B-4639-95E1-4F8C09BFB3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AEFA8C-0834-4989-B1A5-71D3477812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761358-dd04-49dc-8e84-e34b60c06d79"/>
    <ds:schemaRef ds:uri="fc0d1537-ca0a-474b-8a76-f844b4f7ed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PROFO presentasjon Mal</Template>
  <TotalTime>1672</TotalTime>
  <Words>435</Words>
  <Application>Microsoft Office PowerPoint</Application>
  <PresentationFormat>Widescreen</PresentationFormat>
  <Paragraphs>82</Paragraphs>
  <Slides>14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Segoe UI Historic</vt:lpstr>
      <vt:lpstr>Office-tema</vt:lpstr>
      <vt:lpstr>PowerPoint-presentasjon</vt:lpstr>
      <vt:lpstr>Mål</vt:lpstr>
      <vt:lpstr>Prostatakreft</vt:lpstr>
      <vt:lpstr>Politisk arbeid</vt:lpstr>
      <vt:lpstr>Politisk arbeid</vt:lpstr>
      <vt:lpstr>Tidlig oppdagelse</vt:lpstr>
      <vt:lpstr>Tidlig oppdagelse</vt:lpstr>
      <vt:lpstr>Om organisasjonen</vt:lpstr>
      <vt:lpstr>Om organisasjonen</vt:lpstr>
      <vt:lpstr>Kommunikasjon</vt:lpstr>
      <vt:lpstr>Bartekampen</vt:lpstr>
      <vt:lpstr>Om lokallaget</vt:lpstr>
      <vt:lpstr>Om lokallaget</vt:lpstr>
      <vt:lpstr>Meld deg inn i foreningen!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Henrik Svanberg</dc:creator>
  <cp:lastModifiedBy>Marthe Stenvaag</cp:lastModifiedBy>
  <cp:revision>5</cp:revision>
  <dcterms:created xsi:type="dcterms:W3CDTF">2025-09-30T10:30:33Z</dcterms:created>
  <dcterms:modified xsi:type="dcterms:W3CDTF">2025-10-08T14:26:22Z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0x010100D90A63BAD9C9234C96AAE2EFAE54B153</vt:lpwstr>
  </property>
  <property fmtid="{D5CDD505-2E9C-101B-9397-08002B2CF9AE}" pid="3" name="MediaServiceImageTags">
    <vt:lpwstr/>
  </property>
</Properties>
</file>